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420" r:id="rId9"/>
    <p:sldId id="1373"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420"/>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5482"/>
    <a:srgbClr val="FF6600"/>
    <a:srgbClr val="EC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s-stratgic-work/Nixtla-MLForecast-Model.gi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738664"/>
          </a:xfrm>
        </p:spPr>
        <p:txBody>
          <a:bodyPr/>
          <a:lstStyle/>
          <a:p>
            <a:pPr lvl="0"/>
            <a:r>
              <a:rPr lang="en-US" sz="4800" dirty="0" err="1"/>
              <a:t>Nixtla’s</a:t>
            </a:r>
            <a:r>
              <a:rPr lang="en-US" sz="4800" dirty="0"/>
              <a:t> </a:t>
            </a:r>
            <a:r>
              <a:rPr lang="en-US" sz="4800" dirty="0" err="1"/>
              <a:t>mlforecast</a:t>
            </a:r>
            <a:r>
              <a:rPr lang="en-US" sz="4800" dirty="0"/>
              <a:t> model</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553998"/>
          </a:xfrm>
        </p:spPr>
        <p:txBody>
          <a:bodyPr/>
          <a:lstStyle/>
          <a:p>
            <a:pPr lvl="0"/>
            <a:r>
              <a:rPr lang="en-IN" sz="3600" dirty="0">
                <a:latin typeface="+mn-lt"/>
              </a:rPr>
              <a:t>Contents</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000000"/>
                  </a:solidFill>
                  <a:effectLst/>
                  <a:uLnTx/>
                  <a:uFillTx/>
                  <a:latin typeface="+mn-lt"/>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2400" b="0" i="0" u="none" strike="noStrike" kern="0" cap="none" spc="0" normalizeH="0" baseline="0" noProof="0">
                <a:ln>
                  <a:noFill/>
                </a:ln>
                <a:solidFill>
                  <a:srgbClr val="303540"/>
                </a:solidFill>
                <a:effectLst/>
                <a:uLnTx/>
                <a:uFillTx/>
                <a:latin typeface="+mn-lt"/>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to Nixtla’s mlforecast </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440460" y="396010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How to use it?</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08734" y="2864539"/>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to use it?</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11488" y="5216339"/>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a:xfrm>
            <a:off x="11213201" y="6488668"/>
            <a:ext cx="623200" cy="369332"/>
          </a:xfrm>
        </p:spPr>
        <p:txBody>
          <a:bodyPr/>
          <a:lstStyle/>
          <a:p>
            <a:pPr algn="l"/>
            <a:fld id="{00000000-1234-1234-1234-123412341234}" type="slidenum">
              <a:rPr lang="en-US" sz="2400" smtClean="0"/>
              <a:pPr algn="l"/>
              <a:t>3</a:t>
            </a:fld>
            <a:endParaRPr lang="en-US" sz="2400"/>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34817"/>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423169"/>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bg1"/>
                </a:solidFill>
                <a:latin typeface="+mj-lt"/>
              </a:rPr>
              <a:t>     Introduction</a:t>
            </a:r>
          </a:p>
        </p:txBody>
      </p:sp>
      <p:sp>
        <p:nvSpPr>
          <p:cNvPr id="6" name="TextBox 5">
            <a:extLst>
              <a:ext uri="{FF2B5EF4-FFF2-40B4-BE49-F238E27FC236}">
                <a16:creationId xmlns:a16="http://schemas.microsoft.com/office/drawing/2014/main" id="{3C32514A-6F75-6916-B6C8-48B011B6E04B}"/>
              </a:ext>
            </a:extLst>
          </p:cNvPr>
          <p:cNvSpPr txBox="1"/>
          <p:nvPr/>
        </p:nvSpPr>
        <p:spPr>
          <a:xfrm>
            <a:off x="521110" y="3057838"/>
            <a:ext cx="10805651" cy="3046988"/>
          </a:xfrm>
          <a:prstGeom prst="rect">
            <a:avLst/>
          </a:prstGeom>
          <a:noFill/>
        </p:spPr>
        <p:txBody>
          <a:bodyPr wrap="square" rtlCol="0">
            <a:spAutoFit/>
          </a:bodyPr>
          <a:lstStyle/>
          <a:p>
            <a:r>
              <a:rPr lang="en-US" sz="2400" b="0" i="0" dirty="0">
                <a:effectLst/>
                <a:highlight>
                  <a:srgbClr val="FFFFFF"/>
                </a:highlight>
                <a:latin typeface="+mn-lt"/>
              </a:rPr>
              <a:t>MLForecast offers several key features that make it a powerful tool for machine learning in production environments. Firstly, it provides efficient feature engineering capabilities, allowing users to effectively train any machine learning model. This includes popular models such as those found in the sklearn library. Additionally, MLForecast is designed to handle large datasets, making it suitable for fitting millions of time series. With its ability to scale well and deliver accurate results, MLForecast is a reliable choice for forecasting in real-world scenarios.</a:t>
            </a:r>
            <a:endParaRPr lang="en-US" sz="2400" dirty="0">
              <a:latin typeface="+mn-lt"/>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5" name="TextBox 4">
            <a:extLst>
              <a:ext uri="{FF2B5EF4-FFF2-40B4-BE49-F238E27FC236}">
                <a16:creationId xmlns:a16="http://schemas.microsoft.com/office/drawing/2014/main" id="{AA9C2FA5-E3FA-EF74-EB37-77F7F5299ED7}"/>
              </a:ext>
            </a:extLst>
          </p:cNvPr>
          <p:cNvSpPr txBox="1"/>
          <p:nvPr/>
        </p:nvSpPr>
        <p:spPr>
          <a:xfrm>
            <a:off x="1189704" y="1504324"/>
            <a:ext cx="9537290" cy="369332"/>
          </a:xfrm>
          <a:prstGeom prst="rect">
            <a:avLst/>
          </a:prstGeom>
          <a:noFill/>
        </p:spPr>
        <p:txBody>
          <a:bodyPr wrap="square" rtlCol="0">
            <a:spAutoFit/>
          </a:bodyPr>
          <a:lstStyle/>
          <a:p>
            <a:pPr marR="0" algn="l" rtl="0" fontAlgn="t">
              <a:spcBef>
                <a:spcPts val="0"/>
              </a:spcBef>
              <a:spcAft>
                <a:spcPts val="0"/>
              </a:spcAft>
            </a:pPr>
            <a:r>
              <a:rPr lang="en-US" sz="1800" b="0" i="0" u="none" strike="noStrike" dirty="0">
                <a:solidFill>
                  <a:srgbClr val="FFFFFF"/>
                </a:solidFill>
                <a:effectLst/>
                <a:highlight>
                  <a:srgbClr val="000000"/>
                </a:highlight>
                <a:latin typeface="+mn-lt"/>
              </a:rPr>
              <a:t> </a:t>
            </a:r>
            <a:endParaRPr lang="en-US" sz="1800" dirty="0">
              <a:latin typeface="+mn-lt"/>
            </a:endParaRPr>
          </a:p>
        </p:txBody>
      </p:sp>
      <p:sp>
        <p:nvSpPr>
          <p:cNvPr id="3" name="Google Shape;9497;p5">
            <a:extLst>
              <a:ext uri="{FF2B5EF4-FFF2-40B4-BE49-F238E27FC236}">
                <a16:creationId xmlns:a16="http://schemas.microsoft.com/office/drawing/2014/main" id="{A8EDE70F-D4D6-FE4C-D731-3B722DDD00C4}"/>
              </a:ext>
            </a:extLst>
          </p:cNvPr>
          <p:cNvSpPr txBox="1">
            <a:spLocks/>
          </p:cNvSpPr>
          <p:nvPr/>
        </p:nvSpPr>
        <p:spPr>
          <a:xfrm>
            <a:off x="761484" y="662113"/>
            <a:ext cx="5764192"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solidFill>
                  <a:schemeClr val="bg1"/>
                </a:solidFill>
                <a:highlight>
                  <a:srgbClr val="DE5482"/>
                </a:highlight>
              </a:rPr>
              <a:t>Why to use mlforecast?</a:t>
            </a:r>
          </a:p>
        </p:txBody>
      </p:sp>
      <p:sp>
        <p:nvSpPr>
          <p:cNvPr id="7" name="TextBox 6">
            <a:extLst>
              <a:ext uri="{FF2B5EF4-FFF2-40B4-BE49-F238E27FC236}">
                <a16:creationId xmlns:a16="http://schemas.microsoft.com/office/drawing/2014/main" id="{E47997FD-9FB2-CF84-AD39-3BECEADD09C2}"/>
              </a:ext>
            </a:extLst>
          </p:cNvPr>
          <p:cNvSpPr txBox="1"/>
          <p:nvPr/>
        </p:nvSpPr>
        <p:spPr>
          <a:xfrm>
            <a:off x="993058" y="1873656"/>
            <a:ext cx="7954297" cy="3416320"/>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effectLst/>
                <a:highlight>
                  <a:srgbClr val="FFFFFF"/>
                </a:highlight>
                <a:latin typeface="+mn-lt"/>
              </a:rPr>
              <a:t>Swift feature engineering solutions for time series prediction in Python.</a:t>
            </a:r>
          </a:p>
          <a:p>
            <a:pPr marL="285750" indent="-285750">
              <a:buFont typeface="Wingdings" panose="05000000000000000000" pitchFamily="2" charset="2"/>
              <a:buChar char="ü"/>
            </a:pPr>
            <a:r>
              <a:rPr lang="en-US" sz="2400" b="0" i="0" dirty="0">
                <a:effectLst/>
                <a:highlight>
                  <a:srgbClr val="FFFFFF"/>
                </a:highlight>
                <a:latin typeface="+mn-lt"/>
              </a:rPr>
              <a:t>Seamless integration with pandas, polars, spark, dask, and ray. </a:t>
            </a:r>
          </a:p>
          <a:p>
            <a:pPr marL="285750" indent="-285750">
              <a:buFont typeface="Wingdings" panose="05000000000000000000" pitchFamily="2" charset="2"/>
              <a:buChar char="ü"/>
            </a:pPr>
            <a:r>
              <a:rPr lang="en-US" sz="2400" b="0" i="0" dirty="0">
                <a:effectLst/>
                <a:highlight>
                  <a:srgbClr val="FFFFFF"/>
                </a:highlight>
                <a:latin typeface="+mn-lt"/>
              </a:rPr>
              <a:t>Incorporation of Probabilistic Forecasting using Conformal Prediction. </a:t>
            </a:r>
          </a:p>
          <a:p>
            <a:pPr marL="285750" indent="-285750">
              <a:buFont typeface="Wingdings" panose="05000000000000000000" pitchFamily="2" charset="2"/>
              <a:buChar char="ü"/>
            </a:pPr>
            <a:r>
              <a:rPr lang="en-US" sz="2400" b="0" i="0" dirty="0">
                <a:effectLst/>
                <a:highlight>
                  <a:srgbClr val="FFFFFF"/>
                </a:highlight>
                <a:latin typeface="+mn-lt"/>
              </a:rPr>
              <a:t>Capability to handle exogenous variables and static covariates.</a:t>
            </a:r>
          </a:p>
          <a:p>
            <a:pPr marL="285750" indent="-285750">
              <a:buFont typeface="Wingdings" panose="05000000000000000000" pitchFamily="2" charset="2"/>
              <a:buChar char="ü"/>
            </a:pPr>
            <a:r>
              <a:rPr lang="en-US" sz="2400" b="0" i="0" dirty="0">
                <a:effectLst/>
                <a:highlight>
                  <a:srgbClr val="FFFFFF"/>
                </a:highlight>
                <a:latin typeface="+mn-lt"/>
              </a:rPr>
              <a:t>Easy-to-use sklearn syntax: .fit and .predict.</a:t>
            </a:r>
            <a:endParaRPr lang="en-US" sz="24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EB45-4130-6357-B53C-18BC203FD564}"/>
              </a:ext>
            </a:extLst>
          </p:cNvPr>
          <p:cNvSpPr>
            <a:spLocks noGrp="1"/>
          </p:cNvSpPr>
          <p:nvPr>
            <p:ph type="title"/>
          </p:nvPr>
        </p:nvSpPr>
        <p:spPr>
          <a:xfrm>
            <a:off x="355601" y="367504"/>
            <a:ext cx="11480800" cy="369332"/>
          </a:xfrm>
        </p:spPr>
        <p:txBody>
          <a:bodyPr/>
          <a:lstStyle/>
          <a:p>
            <a:r>
              <a:rPr lang="en-US" sz="2400" dirty="0">
                <a:solidFill>
                  <a:schemeClr val="bg1"/>
                </a:solidFill>
                <a:highlight>
                  <a:srgbClr val="DE5482"/>
                </a:highlight>
                <a:latin typeface="+mn-lt"/>
              </a:rPr>
              <a:t>How To Use mlforecast?</a:t>
            </a:r>
          </a:p>
        </p:txBody>
      </p:sp>
      <p:sp>
        <p:nvSpPr>
          <p:cNvPr id="3" name="Slide Number Placeholder 2">
            <a:extLst>
              <a:ext uri="{FF2B5EF4-FFF2-40B4-BE49-F238E27FC236}">
                <a16:creationId xmlns:a16="http://schemas.microsoft.com/office/drawing/2014/main" id="{15DEACB4-794A-E4E1-4024-1F463D79A77F}"/>
              </a:ext>
            </a:extLst>
          </p:cNvPr>
          <p:cNvSpPr>
            <a:spLocks noGrp="1"/>
          </p:cNvSpPr>
          <p:nvPr>
            <p:ph type="sldNum" idx="12"/>
          </p:nvPr>
        </p:nvSpPr>
        <p:spPr>
          <a:xfrm>
            <a:off x="11213201" y="6515406"/>
            <a:ext cx="623200" cy="246221"/>
          </a:xfrm>
        </p:spPr>
        <p:txBody>
          <a:bodyPr/>
          <a:lstStyle/>
          <a:p>
            <a:fld id="{00000000-1234-1234-1234-123412341234}" type="slidenum">
              <a:rPr lang="en-US" sz="1600" smtClean="0">
                <a:latin typeface="+mn-lt"/>
              </a:rPr>
              <a:pPr/>
              <a:t>5</a:t>
            </a:fld>
            <a:endParaRPr lang="en-US" sz="1600">
              <a:latin typeface="+mn-lt"/>
            </a:endParaRPr>
          </a:p>
        </p:txBody>
      </p:sp>
      <p:sp>
        <p:nvSpPr>
          <p:cNvPr id="4" name="TextBox 3">
            <a:extLst>
              <a:ext uri="{FF2B5EF4-FFF2-40B4-BE49-F238E27FC236}">
                <a16:creationId xmlns:a16="http://schemas.microsoft.com/office/drawing/2014/main" id="{A3C79C05-CED0-85D8-B9F9-7C4D0B1A80C8}"/>
              </a:ext>
            </a:extLst>
          </p:cNvPr>
          <p:cNvSpPr txBox="1"/>
          <p:nvPr/>
        </p:nvSpPr>
        <p:spPr>
          <a:xfrm>
            <a:off x="570271" y="1595021"/>
            <a:ext cx="9851923" cy="5262979"/>
          </a:xfrm>
          <a:prstGeom prst="rect">
            <a:avLst/>
          </a:prstGeom>
          <a:noFill/>
        </p:spPr>
        <p:txBody>
          <a:bodyPr wrap="square" rtlCol="0">
            <a:spAutoFit/>
          </a:bodyPr>
          <a:lstStyle/>
          <a:p>
            <a:pPr marL="342900" indent="-342900">
              <a:buFont typeface="+mj-lt"/>
              <a:buAutoNum type="arabicPeriod"/>
            </a:pPr>
            <a:r>
              <a:rPr lang="en-US" sz="2400" i="0" dirty="0">
                <a:effectLst/>
                <a:highlight>
                  <a:srgbClr val="FFFFFF"/>
                </a:highlight>
                <a:latin typeface="+mn-lt"/>
              </a:rPr>
              <a:t>Organize the time series data in the pandas Dataframe using the long format, where each row corresponds to observation for a particular series and timestamp.</a:t>
            </a:r>
          </a:p>
          <a:p>
            <a:pPr marL="342900" indent="-342900">
              <a:buFont typeface="+mj-lt"/>
              <a:buAutoNum type="arabicPeriod"/>
            </a:pPr>
            <a:r>
              <a:rPr lang="en-US" sz="2400" i="0" dirty="0">
                <a:effectLst/>
                <a:highlight>
                  <a:srgbClr val="FFFFFF"/>
                </a:highlight>
                <a:latin typeface="+mn-lt"/>
              </a:rPr>
              <a:t>Subsequently, establish the models. These may consist of any regressor that adheres to the scikit-learn API.</a:t>
            </a:r>
            <a:endParaRPr lang="en-US" sz="2400" dirty="0">
              <a:highlight>
                <a:srgbClr val="FFFFFF"/>
              </a:highlight>
              <a:latin typeface="+mn-lt"/>
            </a:endParaRPr>
          </a:p>
          <a:p>
            <a:pPr marL="342900" indent="-342900" algn="l">
              <a:buFont typeface="+mj-lt"/>
              <a:buAutoNum type="arabicPeriod"/>
            </a:pPr>
            <a:r>
              <a:rPr lang="en-US" sz="2400" i="0" dirty="0">
                <a:effectLst/>
                <a:highlight>
                  <a:srgbClr val="FFFFFF"/>
                </a:highlight>
                <a:latin typeface="+mn-lt"/>
              </a:rPr>
              <a:t>Forecast Object: Create a new MLForecast object by specifying the desired models and features.</a:t>
            </a:r>
          </a:p>
          <a:p>
            <a:pPr marL="342900" indent="-342900">
              <a:buFont typeface="+mj-lt"/>
              <a:buAutoNum type="arabicPeriod"/>
            </a:pPr>
            <a:r>
              <a:rPr lang="en-US" sz="2400" i="0" dirty="0">
                <a:effectLst/>
                <a:highlight>
                  <a:srgbClr val="FFFFFF"/>
                </a:highlight>
                <a:latin typeface="+mn-lt"/>
              </a:rPr>
              <a:t>Training: To train the models and calculate the features, execute the fit function on our Forecast object.</a:t>
            </a:r>
          </a:p>
          <a:p>
            <a:pPr marL="342900" indent="-342900">
              <a:buFont typeface="+mj-lt"/>
              <a:buAutoNum type="arabicPeriod"/>
            </a:pPr>
            <a:r>
              <a:rPr lang="en-US" sz="2400" i="0" dirty="0">
                <a:effectLst/>
                <a:highlight>
                  <a:srgbClr val="FFFFFF"/>
                </a:highlight>
                <a:latin typeface="+mn-lt"/>
              </a:rPr>
              <a:t>Fit the Model</a:t>
            </a:r>
          </a:p>
          <a:p>
            <a:pPr marL="342900" indent="-342900">
              <a:buFont typeface="+mj-lt"/>
              <a:buAutoNum type="arabicPeriod"/>
            </a:pPr>
            <a:r>
              <a:rPr lang="en-US" sz="2400" i="0" dirty="0">
                <a:effectLst/>
                <a:highlight>
                  <a:srgbClr val="FFFFFF"/>
                </a:highlight>
                <a:latin typeface="+mn-lt"/>
              </a:rPr>
              <a:t>Predict the Model</a:t>
            </a:r>
          </a:p>
          <a:p>
            <a:endParaRPr lang="en-US" sz="2400" b="1" i="0" dirty="0">
              <a:effectLst/>
              <a:highlight>
                <a:srgbClr val="FFFFFF"/>
              </a:highlight>
              <a:latin typeface="+mn-lt"/>
            </a:endParaRPr>
          </a:p>
          <a:p>
            <a:pPr algn="l"/>
            <a:endParaRPr lang="en-US" sz="2400" b="0" i="0" dirty="0">
              <a:effectLst/>
              <a:highlight>
                <a:srgbClr val="FFFFFF"/>
              </a:highlight>
              <a:latin typeface="+mn-lt"/>
            </a:endParaRPr>
          </a:p>
          <a:p>
            <a:endParaRPr lang="en-US" sz="2400" dirty="0">
              <a:latin typeface="+mn-lt"/>
            </a:endParaRPr>
          </a:p>
        </p:txBody>
      </p:sp>
      <p:sp>
        <p:nvSpPr>
          <p:cNvPr id="5" name="TextBox 4">
            <a:extLst>
              <a:ext uri="{FF2B5EF4-FFF2-40B4-BE49-F238E27FC236}">
                <a16:creationId xmlns:a16="http://schemas.microsoft.com/office/drawing/2014/main" id="{2266899C-7EA2-9CC0-4961-0BE74728623F}"/>
              </a:ext>
            </a:extLst>
          </p:cNvPr>
          <p:cNvSpPr txBox="1"/>
          <p:nvPr/>
        </p:nvSpPr>
        <p:spPr>
          <a:xfrm>
            <a:off x="355601" y="1022555"/>
            <a:ext cx="3144683" cy="461665"/>
          </a:xfrm>
          <a:prstGeom prst="rect">
            <a:avLst/>
          </a:prstGeom>
          <a:noFill/>
        </p:spPr>
        <p:txBody>
          <a:bodyPr wrap="square" rtlCol="0">
            <a:spAutoFit/>
          </a:bodyPr>
          <a:lstStyle/>
          <a:p>
            <a:r>
              <a:rPr lang="en-US" sz="2400" b="1" dirty="0">
                <a:solidFill>
                  <a:schemeClr val="accent1"/>
                </a:solidFill>
                <a:latin typeface="Verdana" panose="020B0604030504040204" pitchFamily="34" charset="0"/>
                <a:ea typeface="Verdana" panose="020B0604030504040204" pitchFamily="34" charset="0"/>
              </a:rPr>
              <a:t>Steps</a:t>
            </a:r>
            <a:r>
              <a:rPr lang="en-US" dirty="0"/>
              <a:t>:</a:t>
            </a:r>
          </a:p>
        </p:txBody>
      </p:sp>
    </p:spTree>
    <p:extLst>
      <p:ext uri="{BB962C8B-B14F-4D97-AF65-F5344CB8AC3E}">
        <p14:creationId xmlns:p14="http://schemas.microsoft.com/office/powerpoint/2010/main" val="2785526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1376516" y="621190"/>
            <a:ext cx="11480800" cy="615553"/>
          </a:xfrm>
          <a:noFill/>
          <a:ln>
            <a:noFill/>
          </a:ln>
        </p:spPr>
        <p:txBody>
          <a:bodyPr spcFirstLastPara="1" vert="horz" wrap="square" lIns="0" tIns="0" rIns="0" bIns="0" anchor="t" anchorCtr="0">
            <a:spAutoFit/>
          </a:bodyPr>
          <a:lstStyle/>
          <a:p>
            <a:br>
              <a:rPr lang="en-IN" sz="2000" dirty="0"/>
            </a:b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b="0" i="0" u="none" strike="noStrike" kern="0" cap="none" spc="0" normalizeH="0" baseline="0" noProof="0">
              <a:ln>
                <a:noFill/>
              </a:ln>
              <a:solidFill>
                <a:srgbClr val="44546A"/>
              </a:solidFill>
              <a:effectLst/>
              <a:uLnTx/>
              <a:uFillTx/>
              <a:sym typeface="Trebuchet MS"/>
            </a:endParaRPr>
          </a:p>
        </p:txBody>
      </p:sp>
      <p:sp>
        <p:nvSpPr>
          <p:cNvPr id="2" name="TextBox 1">
            <a:extLst>
              <a:ext uri="{FF2B5EF4-FFF2-40B4-BE49-F238E27FC236}">
                <a16:creationId xmlns:a16="http://schemas.microsoft.com/office/drawing/2014/main" id="{EEC3B984-3C52-48C5-C694-2DB1B2A14938}"/>
              </a:ext>
            </a:extLst>
          </p:cNvPr>
          <p:cNvSpPr txBox="1"/>
          <p:nvPr/>
        </p:nvSpPr>
        <p:spPr>
          <a:xfrm>
            <a:off x="373625" y="314636"/>
            <a:ext cx="8799871" cy="584775"/>
          </a:xfrm>
          <a:prstGeom prst="rect">
            <a:avLst/>
          </a:prstGeom>
          <a:noFill/>
        </p:spPr>
        <p:txBody>
          <a:bodyPr wrap="square" rtlCol="0">
            <a:spAutoFit/>
          </a:bodyPr>
          <a:lstStyle/>
          <a:p>
            <a:r>
              <a:rPr lang="en-IN" sz="3200" b="1" dirty="0">
                <a:solidFill>
                  <a:schemeClr val="bg1"/>
                </a:solidFill>
                <a:highlight>
                  <a:srgbClr val="DE5482"/>
                </a:highlight>
                <a:latin typeface="+mn-lt"/>
              </a:rPr>
              <a:t>Why to Use these Methods?</a:t>
            </a:r>
          </a:p>
        </p:txBody>
      </p:sp>
      <p:sp>
        <p:nvSpPr>
          <p:cNvPr id="4" name="TextBox 3">
            <a:extLst>
              <a:ext uri="{FF2B5EF4-FFF2-40B4-BE49-F238E27FC236}">
                <a16:creationId xmlns:a16="http://schemas.microsoft.com/office/drawing/2014/main" id="{58467E27-C6A2-6A44-EDE9-AF87B83F7BBF}"/>
              </a:ext>
            </a:extLst>
          </p:cNvPr>
          <p:cNvSpPr txBox="1"/>
          <p:nvPr/>
        </p:nvSpPr>
        <p:spPr>
          <a:xfrm>
            <a:off x="589935" y="988530"/>
            <a:ext cx="10623266" cy="5262979"/>
          </a:xfrm>
          <a:prstGeom prst="rect">
            <a:avLst/>
          </a:prstGeom>
          <a:noFill/>
        </p:spPr>
        <p:txBody>
          <a:bodyPr wrap="square" rtlCol="0">
            <a:spAutoFit/>
          </a:bodyPr>
          <a:lstStyle/>
          <a:p>
            <a:r>
              <a:rPr lang="en-US" sz="2400" b="1" dirty="0">
                <a:solidFill>
                  <a:schemeClr val="bg1"/>
                </a:solidFill>
                <a:highlight>
                  <a:srgbClr val="DE5482"/>
                </a:highlight>
                <a:latin typeface="+mn-lt"/>
              </a:rPr>
              <a:t>MLForecast</a:t>
            </a:r>
            <a:r>
              <a:rPr lang="en-US" sz="2400" dirty="0">
                <a:latin typeface="+mn-lt"/>
              </a:rPr>
              <a:t> - Is a comprehensive platform introduced by Nixtla, that combines:</a:t>
            </a:r>
          </a:p>
          <a:p>
            <a:pPr marL="285750" indent="-285750">
              <a:buFont typeface="Arial" panose="020B0604020202020204" pitchFamily="34" charset="0"/>
              <a:buChar char="•"/>
            </a:pPr>
            <a:r>
              <a:rPr lang="en-US" sz="2400" dirty="0">
                <a:latin typeface="+mn-lt"/>
              </a:rPr>
              <a:t> processed datasets,</a:t>
            </a:r>
          </a:p>
          <a:p>
            <a:pPr marL="285750" indent="-285750">
              <a:buFont typeface="Arial" panose="020B0604020202020204" pitchFamily="34" charset="0"/>
              <a:buChar char="•"/>
            </a:pPr>
            <a:r>
              <a:rPr lang="en-US" sz="2400" dirty="0">
                <a:latin typeface="+mn-lt"/>
              </a:rPr>
              <a:t> evaluation metrics, and </a:t>
            </a:r>
          </a:p>
          <a:p>
            <a:pPr marL="285750" indent="-285750">
              <a:buFont typeface="Arial" panose="020B0604020202020204" pitchFamily="34" charset="0"/>
              <a:buChar char="•"/>
            </a:pPr>
            <a:r>
              <a:rPr lang="en-US" sz="2400" dirty="0">
                <a:latin typeface="+mn-lt"/>
              </a:rPr>
              <a:t> a carefully selected collection of statistical baselines. </a:t>
            </a:r>
          </a:p>
          <a:p>
            <a:endParaRPr lang="en-US" sz="2400" dirty="0">
              <a:latin typeface="+mn-lt"/>
            </a:endParaRPr>
          </a:p>
          <a:p>
            <a:r>
              <a:rPr lang="en-US" sz="2400" dirty="0">
                <a:latin typeface="+mn-lt"/>
              </a:rPr>
              <a:t>Within this library, Nixtla offers practical examples and references to extensive experiments that demonstrate the effectiveness of these baselines and assess the accuracy of their predictions. </a:t>
            </a:r>
          </a:p>
          <a:p>
            <a:endParaRPr lang="en-US" sz="2400" b="1" dirty="0">
              <a:solidFill>
                <a:schemeClr val="bg1"/>
              </a:solidFill>
              <a:highlight>
                <a:srgbClr val="DE5482"/>
              </a:highlight>
              <a:latin typeface="+mn-lt"/>
            </a:endParaRPr>
          </a:p>
          <a:p>
            <a:r>
              <a:rPr lang="en-US" sz="2400" b="1" dirty="0">
                <a:solidFill>
                  <a:schemeClr val="bg1"/>
                </a:solidFill>
                <a:highlight>
                  <a:srgbClr val="DE5482"/>
                </a:highlight>
                <a:latin typeface="+mn-lt"/>
              </a:rPr>
              <a:t>The objective</a:t>
            </a:r>
            <a:r>
              <a:rPr lang="en-US" sz="2400" dirty="0">
                <a:latin typeface="+mn-lt"/>
              </a:rPr>
              <a:t>:  Is to advance Machine Learning forecasting by connecting it with statistical and econometric modeling, while also equipping developers with the necessary tools to create innovative hierarchical forecasting algorithms. </a:t>
            </a:r>
          </a:p>
        </p:txBody>
      </p:sp>
    </p:spTree>
    <p:extLst>
      <p:ext uri="{BB962C8B-B14F-4D97-AF65-F5344CB8AC3E}">
        <p14:creationId xmlns:p14="http://schemas.microsoft.com/office/powerpoint/2010/main" val="243741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solidFill>
                  <a:schemeClr val="bg1"/>
                </a:solidFill>
                <a:highlight>
                  <a:srgbClr val="DE5482"/>
                </a:highlight>
              </a:rPr>
              <a:t>Conclusion</a:t>
            </a:r>
            <a:endParaRPr lang="en-US" dirty="0">
              <a:solidFill>
                <a:schemeClr val="bg1"/>
              </a:solidFill>
              <a:highlight>
                <a:srgbClr val="DE5482"/>
              </a:highlight>
            </a:endParaRPr>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Box 4">
            <a:extLst>
              <a:ext uri="{FF2B5EF4-FFF2-40B4-BE49-F238E27FC236}">
                <a16:creationId xmlns:a16="http://schemas.microsoft.com/office/drawing/2014/main" id="{97E54D93-406E-F08D-0D21-22A9CCB83371}"/>
              </a:ext>
            </a:extLst>
          </p:cNvPr>
          <p:cNvSpPr txBox="1"/>
          <p:nvPr/>
        </p:nvSpPr>
        <p:spPr>
          <a:xfrm>
            <a:off x="633691" y="1804679"/>
            <a:ext cx="10579510" cy="3046988"/>
          </a:xfrm>
          <a:prstGeom prst="rect">
            <a:avLst/>
          </a:prstGeom>
          <a:noFill/>
        </p:spPr>
        <p:txBody>
          <a:bodyPr wrap="square" rtlCol="0">
            <a:spAutoFit/>
          </a:bodyPr>
          <a:lstStyle/>
          <a:p>
            <a:r>
              <a:rPr lang="en-US" sz="2400" b="0" i="0" dirty="0">
                <a:effectLst/>
                <a:highlight>
                  <a:srgbClr val="FFFFFF"/>
                </a:highlight>
                <a:latin typeface="+mn-lt"/>
              </a:rPr>
              <a:t>The advancement of the theory and practice of forecasting will persist in the work. The techniques employed have the potential to be implemented across diverse business sectors, including the establishment of suitable inventory or service levels. Using its business assistance and training, the </a:t>
            </a:r>
            <a:r>
              <a:rPr lang="en-US" sz="2400" b="1" dirty="0">
                <a:solidFill>
                  <a:schemeClr val="bg1"/>
                </a:solidFill>
                <a:highlight>
                  <a:srgbClr val="DE5482"/>
                </a:highlight>
                <a:latin typeface="+mn-lt"/>
              </a:rPr>
              <a:t>mlf</a:t>
            </a:r>
            <a:r>
              <a:rPr lang="en-US" sz="2400" b="1" i="0" dirty="0">
                <a:solidFill>
                  <a:schemeClr val="bg1"/>
                </a:solidFill>
                <a:effectLst/>
                <a:highlight>
                  <a:srgbClr val="DE5482"/>
                </a:highlight>
                <a:latin typeface="+mn-lt"/>
              </a:rPr>
              <a:t>orecast</a:t>
            </a:r>
            <a:r>
              <a:rPr lang="en-US" sz="2400" b="0" i="0" dirty="0">
                <a:effectLst/>
                <a:highlight>
                  <a:srgbClr val="FFFFFF"/>
                </a:highlight>
                <a:latin typeface="+mn-lt"/>
              </a:rPr>
              <a:t> technique will facilitate the dissemination of tools and knowledge, enabling others to attain more precise and well-adjusted forecasts, minimize wastage, and comprehend the significance of uncertainty and its associated risks.</a:t>
            </a:r>
            <a:endParaRPr lang="en-US" sz="2400" dirty="0">
              <a:latin typeface="+mn-lt"/>
            </a:endParaRPr>
          </a:p>
        </p:txBody>
      </p:sp>
      <p:sp>
        <p:nvSpPr>
          <p:cNvPr id="6" name="TextBox 5">
            <a:extLst>
              <a:ext uri="{FF2B5EF4-FFF2-40B4-BE49-F238E27FC236}">
                <a16:creationId xmlns:a16="http://schemas.microsoft.com/office/drawing/2014/main" id="{B3E202C4-C8CF-0AAF-0AD1-7FF25197A539}"/>
              </a:ext>
            </a:extLst>
          </p:cNvPr>
          <p:cNvSpPr txBox="1"/>
          <p:nvPr/>
        </p:nvSpPr>
        <p:spPr>
          <a:xfrm>
            <a:off x="953728" y="5670162"/>
            <a:ext cx="9281652" cy="307777"/>
          </a:xfrm>
          <a:prstGeom prst="rect">
            <a:avLst/>
          </a:prstGeom>
          <a:noFill/>
        </p:spPr>
        <p:txBody>
          <a:bodyPr wrap="square" rtlCol="0">
            <a:spAutoFit/>
          </a:bodyPr>
          <a:lstStyle/>
          <a:p>
            <a:r>
              <a:rPr lang="en-US" dirty="0"/>
              <a:t>GitHub: </a:t>
            </a:r>
            <a:r>
              <a:rPr lang="en-US" dirty="0">
                <a:hlinkClick r:id="rId2"/>
              </a:rPr>
              <a:t>https://github.com/ds-stratgic-work/Nixtla-MLForecast-Model.git</a:t>
            </a:r>
            <a:r>
              <a:rPr lang="en-US" dirty="0"/>
              <a:t> </a:t>
            </a:r>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4432</TotalTime>
  <Words>490</Words>
  <Application>Microsoft Office PowerPoint</Application>
  <PresentationFormat>Widescreen</PresentationFormat>
  <Paragraphs>49</Paragraphs>
  <Slides>8</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7" baseType="lpstr">
      <vt:lpstr>Arial</vt:lpstr>
      <vt:lpstr>Calibri</vt:lpstr>
      <vt:lpstr>Century Gothic</vt:lpstr>
      <vt:lpstr>Trebuchet MS</vt:lpstr>
      <vt:lpstr>Verdana</vt:lpstr>
      <vt:lpstr>Wingdings</vt:lpstr>
      <vt:lpstr>1_Office Theme</vt:lpstr>
      <vt:lpstr>2_Office Theme</vt:lpstr>
      <vt:lpstr>think-cell Slide</vt:lpstr>
      <vt:lpstr>Nixtla’s mlforecast model</vt:lpstr>
      <vt:lpstr>Contents</vt:lpstr>
      <vt:lpstr>PowerPoint Presentation</vt:lpstr>
      <vt:lpstr>PowerPoint Presentation</vt:lpstr>
      <vt:lpstr>How To Use mlforecast?</vt:lpstr>
      <vt:lpstr>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47</cp:revision>
  <dcterms:created xsi:type="dcterms:W3CDTF">2022-04-11T12:34:12Z</dcterms:created>
  <dcterms:modified xsi:type="dcterms:W3CDTF">2024-06-28T10:42:33Z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